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9" r:id="rId4"/>
    <p:sldId id="258" r:id="rId5"/>
    <p:sldId id="259" r:id="rId6"/>
    <p:sldId id="272" r:id="rId7"/>
    <p:sldId id="260" r:id="rId8"/>
    <p:sldId id="273" r:id="rId9"/>
    <p:sldId id="264" r:id="rId10"/>
    <p:sldId id="265" r:id="rId11"/>
    <p:sldId id="266" r:id="rId12"/>
    <p:sldId id="267" r:id="rId13"/>
    <p:sldId id="268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062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A229-4CCA-4E27-89C7-34D971657EB6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3D751-B751-412C-8EB9-8D78FEC3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7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order:</a:t>
            </a:r>
            <a:r>
              <a:rPr lang="en-US" baseline="0" dirty="0" smtClean="0"/>
              <a:t> wind, earth, crash.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8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5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2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4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1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4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8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0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51181-3545-470E-9F61-6A6C86FFE2AD}" type="datetimeFigureOut">
              <a:rPr lang="en-US" smtClean="0"/>
              <a:t>11/8/2011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Verification games:</a:t>
            </a:r>
            <a:br>
              <a:rPr lang="en-US" dirty="0" smtClean="0"/>
            </a:br>
            <a:r>
              <a:rPr lang="en-US" dirty="0" smtClean="0"/>
              <a:t>Crowd-sourced software verification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" y="3886200"/>
            <a:ext cx="8839199" cy="2971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Michael Ernst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University of Washington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Joint work with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Seth Cooper, Werner </a:t>
            </a:r>
            <a:r>
              <a:rPr lang="en-US" dirty="0" err="1" smtClean="0">
                <a:solidFill>
                  <a:schemeClr val="tx1"/>
                </a:solidFill>
              </a:rPr>
              <a:t>Dietl</a:t>
            </a:r>
            <a:r>
              <a:rPr lang="en-US" dirty="0" smtClean="0">
                <a:solidFill>
                  <a:schemeClr val="tx1"/>
                </a:solidFill>
              </a:rPr>
              <a:t>, Stephanie </a:t>
            </a:r>
            <a:r>
              <a:rPr lang="en-US" dirty="0" err="1" smtClean="0">
                <a:solidFill>
                  <a:schemeClr val="tx1"/>
                </a:solidFill>
              </a:rPr>
              <a:t>Dietzel</a:t>
            </a:r>
            <a:r>
              <a:rPr lang="en-US" dirty="0" smtClean="0">
                <a:solidFill>
                  <a:schemeClr val="tx1"/>
                </a:solidFill>
              </a:rPr>
              <a:t>, Nat Mote, Tim </a:t>
            </a:r>
            <a:r>
              <a:rPr lang="en-US" dirty="0" err="1" smtClean="0">
                <a:solidFill>
                  <a:schemeClr val="tx1"/>
                </a:solidFill>
              </a:rPr>
              <a:t>Pavlik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Zoran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Popović</a:t>
            </a:r>
            <a:r>
              <a:rPr lang="en-US" dirty="0" smtClean="0">
                <a:solidFill>
                  <a:schemeClr val="tx1"/>
                </a:solidFill>
              </a:rPr>
              <a:t>, Jeanette Wing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10" y="186652"/>
            <a:ext cx="2299389" cy="17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xplosion 1 4"/>
          <p:cNvSpPr/>
          <p:nvPr/>
        </p:nvSpPr>
        <p:spPr>
          <a:xfrm>
            <a:off x="152400" y="208423"/>
            <a:ext cx="3810000" cy="1752600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 seen on </a:t>
            </a:r>
            <a:r>
              <a:rPr lang="en-US" dirty="0" err="1" smtClean="0"/>
              <a:t>Wired’s</a:t>
            </a:r>
            <a:r>
              <a:rPr lang="en-US" dirty="0" smtClean="0"/>
              <a:t> “Danger Room” blog yesterday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81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encrypted, wide: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encrypted, large: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Pinch point ↔ network communication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</a:t>
            </a:r>
            <a:r>
              <a:rPr lang="en-US" dirty="0" err="1" smtClean="0"/>
              <a:t>cleartext</a:t>
            </a:r>
            <a:r>
              <a:rPr lang="en-US" dirty="0" smtClean="0"/>
              <a:t> from user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555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</a:t>
            </a:r>
            <a:r>
              <a:rPr lang="en-US" sz="2400" dirty="0" err="1" smtClean="0">
                <a:solidFill>
                  <a:srgbClr val="FF0000"/>
                </a:solidFill>
              </a:rPr>
              <a:t>cleartext</a:t>
            </a:r>
            <a:r>
              <a:rPr lang="en-US" sz="2400" dirty="0" smtClean="0">
                <a:solidFill>
                  <a:srgbClr val="FF0000"/>
                </a:solidFill>
              </a:rPr>
              <a:t> is sent over the network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null pointer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non-null, wide: maybe null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non-null, large: null</a:t>
            </a:r>
          </a:p>
          <a:p>
            <a:pPr marL="0" indent="0">
              <a:buNone/>
            </a:pPr>
            <a:r>
              <a:rPr lang="en-US" dirty="0" smtClean="0"/>
              <a:t>Pinch point ↔ dereference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literal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401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dereference of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endParaRPr lang="en-US" sz="2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SQL injection</a:t>
            </a:r>
          </a:p>
          <a:p>
            <a:r>
              <a:rPr lang="en-US" dirty="0" smtClean="0"/>
              <a:t>unintended side effects</a:t>
            </a:r>
          </a:p>
          <a:p>
            <a:r>
              <a:rPr lang="en-US" dirty="0" smtClean="0"/>
              <a:t>format string and </a:t>
            </a:r>
            <a:r>
              <a:rPr lang="en-US" dirty="0" err="1" smtClean="0"/>
              <a:t>regexp</a:t>
            </a:r>
            <a:r>
              <a:rPr lang="en-US" dirty="0" smtClean="0"/>
              <a:t> validation</a:t>
            </a:r>
          </a:p>
          <a:p>
            <a:r>
              <a:rPr lang="en-US" dirty="0" smtClean="0"/>
              <a:t>incorrect equality checks</a:t>
            </a:r>
          </a:p>
          <a:p>
            <a:r>
              <a:rPr lang="en-US" dirty="0" smtClean="0"/>
              <a:t>race conditions and deadlocks</a:t>
            </a:r>
          </a:p>
          <a:p>
            <a:r>
              <a:rPr lang="en-US" dirty="0" smtClean="0"/>
              <a:t>units of measurement</a:t>
            </a:r>
          </a:p>
          <a:p>
            <a:r>
              <a:rPr lang="en-US" dirty="0" smtClean="0"/>
              <a:t>aliasing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54864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we build the system?</a:t>
            </a:r>
          </a:p>
          <a:p>
            <a:pPr marL="400050" lvl="1" indent="0">
              <a:buNone/>
            </a:pPr>
            <a:r>
              <a:rPr lang="en-US" dirty="0" smtClean="0"/>
              <a:t>End-to-end:  game ↔ program verification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Will the game be fun?</a:t>
            </a:r>
          </a:p>
          <a:p>
            <a:pPr marL="400050" lvl="1" indent="0">
              <a:buNone/>
            </a:pPr>
            <a:r>
              <a:rPr lang="en-US" dirty="0" smtClean="0"/>
              <a:t>Better than waiting for the bus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people outperform verification algorithms?</a:t>
            </a:r>
          </a:p>
          <a:p>
            <a:pPr marL="400050" lvl="1" indent="0">
              <a:buNone/>
            </a:pPr>
            <a:r>
              <a:rPr lang="en-US" dirty="0" smtClean="0"/>
              <a:t>Inference is </a:t>
            </a:r>
            <a:r>
              <a:rPr lang="en-US" dirty="0" err="1" smtClean="0"/>
              <a:t>undecidable</a:t>
            </a:r>
            <a:r>
              <a:rPr lang="en-US" dirty="0" smtClean="0"/>
              <a:t> (human experts </a:t>
            </a:r>
            <a:r>
              <a:rPr lang="en-US" dirty="0" smtClean="0">
                <a:latin typeface="Arial Unicode MS"/>
                <a:ea typeface="Arial Unicode MS"/>
                <a:cs typeface="Arial Unicode MS"/>
              </a:rPr>
              <a:t>≫</a:t>
            </a:r>
            <a:r>
              <a:rPr lang="en-US" dirty="0" smtClean="0"/>
              <a:t> algorithms)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Hypothesis</a:t>
            </a:r>
            <a:r>
              <a:rPr lang="en-US" dirty="0" smtClean="0"/>
              <a:t>: 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 for correct, verifiable programs,</a:t>
            </a:r>
          </a:p>
          <a:p>
            <a:pPr marL="40005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</a:t>
            </a:r>
            <a:r>
              <a:rPr lang="en-US" dirty="0" smtClean="0">
                <a:solidFill>
                  <a:srgbClr val="FF0000"/>
                </a:solidFill>
              </a:rPr>
              <a:t>yes</a:t>
            </a:r>
            <a:r>
              <a:rPr lang="en-US" dirty="0" smtClean="0"/>
              <a:t> for incorrect or unverifiable programs</a:t>
            </a:r>
          </a:p>
          <a:p>
            <a:pPr marL="400050" lvl="1" indent="0">
              <a:buNone/>
            </a:pPr>
            <a:r>
              <a:rPr lang="en-US" dirty="0" smtClean="0"/>
              <a:t>Game players only have to </a:t>
            </a:r>
            <a:r>
              <a:rPr lang="en-US" dirty="0" smtClean="0">
                <a:solidFill>
                  <a:srgbClr val="FF0000"/>
                </a:solidFill>
              </a:rPr>
              <a:t>reduce</a:t>
            </a:r>
            <a:r>
              <a:rPr lang="en-US" dirty="0" smtClean="0"/>
              <a:t> overall verification cost, not fully verify the program</a:t>
            </a:r>
          </a:p>
          <a:p>
            <a:pPr marL="400050" lvl="1" indent="0">
              <a:buNone/>
            </a:pPr>
            <a:r>
              <a:rPr lang="en-US" dirty="0" smtClean="0"/>
              <a:t>Also see </a:t>
            </a:r>
            <a:r>
              <a:rPr lang="en-US" dirty="0" err="1" smtClean="0"/>
              <a:t>FoldIt</a:t>
            </a:r>
            <a:r>
              <a:rPr lang="en-US" dirty="0" smtClean="0"/>
              <a:t> (protein folding)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0659" y="1524000"/>
            <a:ext cx="852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Yes!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9202" y="2539425"/>
            <a:ext cx="133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Maybe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7"/>
            <a:ext cx="8305800" cy="4525963"/>
          </a:xfrm>
        </p:spPr>
        <p:txBody>
          <a:bodyPr/>
          <a:lstStyle/>
          <a:p>
            <a:r>
              <a:rPr lang="en-US" dirty="0" err="1" smtClean="0"/>
              <a:t>Gamification</a:t>
            </a:r>
            <a:r>
              <a:rPr lang="en-US" dirty="0" smtClean="0"/>
              <a:t> of program verification</a:t>
            </a:r>
          </a:p>
          <a:p>
            <a:r>
              <a:rPr lang="en-US" dirty="0" smtClean="0"/>
              <a:t>Game corresponds to correctness condition</a:t>
            </a:r>
          </a:p>
          <a:p>
            <a:r>
              <a:rPr lang="en-US" dirty="0" smtClean="0"/>
              <a:t>Game utilizes physical intuition</a:t>
            </a:r>
          </a:p>
          <a:p>
            <a:r>
              <a:rPr lang="en-US" dirty="0" smtClean="0"/>
              <a:t>Game is playable by anyone</a:t>
            </a:r>
          </a:p>
          <a:p>
            <a:r>
              <a:rPr lang="en-US" dirty="0" smtClean="0"/>
              <a:t>Game allows application of human insight</a:t>
            </a:r>
          </a:p>
          <a:p>
            <a:r>
              <a:rPr lang="en-US" dirty="0" smtClean="0"/>
              <a:t>Goal:  cheaper verification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more verification</a:t>
            </a:r>
            <a:endParaRPr lang="en-US" dirty="0"/>
          </a:p>
        </p:txBody>
      </p:sp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10" y="186652"/>
            <a:ext cx="2299389" cy="17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Angry Birds</a:t>
            </a:r>
            <a:endParaRPr lang="en-US" dirty="0"/>
          </a:p>
        </p:txBody>
      </p:sp>
      <p:pic>
        <p:nvPicPr>
          <p:cNvPr id="4" name="angrybird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067907" cy="5440363"/>
          </a:xfrm>
        </p:spPr>
      </p:pic>
    </p:spTree>
    <p:extLst>
      <p:ext uri="{BB962C8B-B14F-4D97-AF65-F5344CB8AC3E}">
        <p14:creationId xmlns:p14="http://schemas.microsoft.com/office/powerpoint/2010/main" val="31463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Software verification</a:t>
            </a:r>
            <a:endParaRPr lang="en-US" dirty="0"/>
          </a:p>
        </p:txBody>
      </p:sp>
      <p:pic>
        <p:nvPicPr>
          <p:cNvPr id="10" name="verification-mute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48869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more fun?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games</a:t>
            </a:r>
          </a:p>
          <a:p>
            <a:r>
              <a:rPr lang="en-US" dirty="0" smtClean="0"/>
              <a:t>Prove your program correct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50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Crowd-sourced software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 Verify </a:t>
            </a:r>
            <a:r>
              <a:rPr lang="en-US" dirty="0"/>
              <a:t>software while you wait for the </a:t>
            </a:r>
            <a:r>
              <a:rPr lang="en-US" dirty="0" smtClean="0"/>
              <a:t>bus</a:t>
            </a:r>
          </a:p>
          <a:p>
            <a:r>
              <a:rPr lang="en-US" dirty="0" smtClean="0"/>
              <a:t>Make software verification </a:t>
            </a:r>
            <a:r>
              <a:rPr lang="en-US" b="1" dirty="0" smtClean="0">
                <a:solidFill>
                  <a:srgbClr val="FF0000"/>
                </a:solidFill>
              </a:rPr>
              <a:t>easy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fun</a:t>
            </a:r>
          </a:p>
          <a:p>
            <a:r>
              <a:rPr lang="en-US" dirty="0" smtClean="0"/>
              <a:t>Make the game </a:t>
            </a:r>
            <a:r>
              <a:rPr lang="en-US" b="1" dirty="0" smtClean="0">
                <a:solidFill>
                  <a:srgbClr val="FF0000"/>
                </a:solidFill>
              </a:rPr>
              <a:t>accessible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everyone</a:t>
            </a:r>
          </a:p>
          <a:p>
            <a:r>
              <a:rPr lang="en-US" dirty="0" smtClean="0"/>
              <a:t>Harness the power of the </a:t>
            </a:r>
            <a:r>
              <a:rPr lang="en-US" b="1" dirty="0" smtClean="0">
                <a:solidFill>
                  <a:srgbClr val="FF0000"/>
                </a:solidFill>
              </a:rPr>
              <a:t>crowd</a:t>
            </a:r>
          </a:p>
        </p:txBody>
      </p:sp>
      <p:sp>
        <p:nvSpPr>
          <p:cNvPr id="4" name="AutoShape 5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://wwwdelivery.superstock.com/WI/223/1589/PreviewComp/SuperStock_1589-811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85" y="4410074"/>
            <a:ext cx="367714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us.cdn3.123rf.com/168nwm/mdmfotos/mdmfotos1008/mdmfotos100800046/7475729-two-young-latin-women-talking-at-a-bus-stop-after-shop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921249"/>
            <a:ext cx="2667000" cy="179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3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763372" y="4382869"/>
            <a:ext cx="1328312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  <a:endParaRPr lang="en-US" sz="2000" dirty="0"/>
          </a:p>
        </p:txBody>
      </p:sp>
      <p:pic>
        <p:nvPicPr>
          <p:cNvPr id="9" name="Picture 6" descr="C:\cygwin\home\mernst\sync\verigames-images\che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92" y="4558585"/>
            <a:ext cx="1413986" cy="14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972207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Verified software</a:t>
            </a:r>
          </a:p>
          <a:p>
            <a:r>
              <a:rPr lang="en-US" sz="2000" dirty="0" smtClean="0"/>
              <a:t>(with proof/</a:t>
            </a:r>
            <a:br>
              <a:rPr lang="en-US" sz="2000" dirty="0" smtClean="0"/>
            </a:br>
            <a:r>
              <a:rPr lang="en-US" sz="2000" dirty="0" smtClean="0"/>
              <a:t>annotations)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4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3429000" y="2317954"/>
            <a:ext cx="1693728" cy="1307692"/>
          </a:xfrm>
          <a:prstGeom prst="wedgeRoundRectCallout">
            <a:avLst>
              <a:gd name="adj1" fmla="val 105674"/>
              <a:gd name="adj2" fmla="val -53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3429000" y="2317845"/>
            <a:ext cx="1693728" cy="1307692"/>
          </a:xfrm>
          <a:prstGeom prst="wedgeRoundRectCallout">
            <a:avLst>
              <a:gd name="adj1" fmla="val -121556"/>
              <a:gd name="adj2" fmla="val -52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72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5" grpId="0"/>
      <p:bldP spid="16" grpId="0"/>
      <p:bldP spid="17" grpId="0" animBg="1"/>
      <p:bldP spid="18" grpId="0"/>
      <p:bldP spid="20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Jam game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13339" y="4382869"/>
            <a:ext cx="1678345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</a:p>
          <a:p>
            <a:pPr algn="r"/>
            <a:r>
              <a:rPr lang="en-US" sz="2000" u="sng" dirty="0" smtClean="0">
                <a:solidFill>
                  <a:srgbClr val="FF0000"/>
                </a:solidFill>
              </a:rPr>
              <a:t>with </a:t>
            </a:r>
            <a:r>
              <a:rPr lang="en-US" sz="2000" u="sng" dirty="0" err="1" smtClean="0">
                <a:solidFill>
                  <a:srgbClr val="FF0000"/>
                </a:solidFill>
              </a:rPr>
              <a:t>buzzsaws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630126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Bug detected,</a:t>
            </a:r>
            <a:br>
              <a:rPr lang="en-US" sz="2000" dirty="0" smtClean="0"/>
            </a:br>
            <a:r>
              <a:rPr lang="en-US" sz="2000" dirty="0" smtClean="0"/>
              <a:t>notify</a:t>
            </a:r>
            <a:br>
              <a:rPr lang="en-US" sz="2000" dirty="0" smtClean="0"/>
            </a:br>
            <a:r>
              <a:rPr lang="en-US" sz="2000" dirty="0" smtClean="0"/>
              <a:t>programmer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8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098" name="Picture 2" descr="C:\cygwin\home\mernst\sync\verigames-images\bu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9" y="4947408"/>
            <a:ext cx="1846710" cy="11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cygwin\home\mernst\sync\verigames-images\programm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17" y="5747500"/>
            <a:ext cx="11430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 ↔ game 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a property of the variable (type)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a property of the value</a:t>
            </a:r>
          </a:p>
          <a:p>
            <a:pPr marL="0" indent="0">
              <a:buNone/>
            </a:pPr>
            <a:r>
              <a:rPr lang="en-US" dirty="0" smtClean="0"/>
              <a:t>Pinch point ↔ requirement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requirement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066800"/>
            <a:ext cx="197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Idea: dataflow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388</Words>
  <Application>Microsoft Office PowerPoint</Application>
  <PresentationFormat>On-screen Show (4:3)</PresentationFormat>
  <Paragraphs>91</Paragraphs>
  <Slides>14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Verification games: Crowd-sourced software verification</vt:lpstr>
      <vt:lpstr>Angry Birds</vt:lpstr>
      <vt:lpstr>Software verification</vt:lpstr>
      <vt:lpstr>Which is more fun?</vt:lpstr>
      <vt:lpstr>Crowd-sourced software verification</vt:lpstr>
      <vt:lpstr>PowerPoint Presentation</vt:lpstr>
      <vt:lpstr>Pipe Jam game demo</vt:lpstr>
      <vt:lpstr>PowerPoint Presentation</vt:lpstr>
      <vt:lpstr>Program ↔ game correspondence</vt:lpstr>
      <vt:lpstr>Example:  encryption</vt:lpstr>
      <vt:lpstr>Example:  null pointer errors</vt:lpstr>
      <vt:lpstr>Other examples</vt:lpstr>
      <vt:lpstr>Challenges</vt:lpstr>
      <vt:lpstr>Contributions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26</cp:revision>
  <dcterms:created xsi:type="dcterms:W3CDTF">2011-10-14T20:44:07Z</dcterms:created>
  <dcterms:modified xsi:type="dcterms:W3CDTF">2011-11-08T12:32:00Z</dcterms:modified>
</cp:coreProperties>
</file>